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91" r:id="rId2"/>
    <p:sldId id="404" r:id="rId3"/>
    <p:sldId id="405" r:id="rId4"/>
    <p:sldId id="414" r:id="rId5"/>
    <p:sldId id="415" r:id="rId6"/>
    <p:sldId id="438" r:id="rId7"/>
    <p:sldId id="406" r:id="rId8"/>
    <p:sldId id="392" r:id="rId9"/>
    <p:sldId id="393" r:id="rId10"/>
    <p:sldId id="394" r:id="rId11"/>
    <p:sldId id="395" r:id="rId12"/>
    <p:sldId id="396" r:id="rId13"/>
    <p:sldId id="429" r:id="rId14"/>
    <p:sldId id="430" r:id="rId15"/>
    <p:sldId id="431" r:id="rId16"/>
    <p:sldId id="432" r:id="rId17"/>
    <p:sldId id="428" r:id="rId18"/>
    <p:sldId id="426" r:id="rId19"/>
    <p:sldId id="427" r:id="rId20"/>
    <p:sldId id="433" r:id="rId21"/>
    <p:sldId id="434" r:id="rId22"/>
    <p:sldId id="435" r:id="rId23"/>
    <p:sldId id="436" r:id="rId24"/>
    <p:sldId id="437" r:id="rId25"/>
    <p:sldId id="440" r:id="rId26"/>
    <p:sldId id="411" r:id="rId27"/>
    <p:sldId id="439" r:id="rId28"/>
    <p:sldId id="441" r:id="rId29"/>
    <p:sldId id="398" r:id="rId30"/>
    <p:sldId id="296" r:id="rId31"/>
    <p:sldId id="322" r:id="rId32"/>
    <p:sldId id="316" r:id="rId33"/>
    <p:sldId id="400" r:id="rId34"/>
    <p:sldId id="401" r:id="rId35"/>
    <p:sldId id="381" r:id="rId36"/>
    <p:sldId id="442" r:id="rId37"/>
    <p:sldId id="402" r:id="rId38"/>
    <p:sldId id="403" r:id="rId39"/>
    <p:sldId id="386" r:id="rId40"/>
    <p:sldId id="348" r:id="rId41"/>
    <p:sldId id="336" r:id="rId42"/>
    <p:sldId id="347" r:id="rId43"/>
    <p:sldId id="389" r:id="rId44"/>
    <p:sldId id="412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FF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37" autoAdjust="0"/>
  </p:normalViewPr>
  <p:slideViewPr>
    <p:cSldViewPr>
      <p:cViewPr>
        <p:scale>
          <a:sx n="75" d="100"/>
          <a:sy n="75" d="100"/>
        </p:scale>
        <p:origin x="-2024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7192C-3014-194F-80B5-5F1F2E4B3BDA}" type="datetimeFigureOut">
              <a:rPr lang="en-US" smtClean="0"/>
              <a:t>2/18/13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CA6D6-E2F4-514D-8E6B-50F6F0728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8C2F68-5E2D-ED44-88C1-86714CF6C4CD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14E502-0AD4-4A49-BEDC-53180297C706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3D811B0-FD89-724C-925B-9DAC2093A3AB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820AA0-6271-3244-824C-F2755D855095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B82D9F-1C46-FB48-AFF7-C08880519E8D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E7A1DB-DB26-5346-BD28-44356BA33F76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46B299A-B22D-644E-BB8C-1BAEB17115ED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232D7B-7739-3A4A-BB68-2D0ABCE1C054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genetakle:Takle%20Files:Personal:Track:Wind%20Analysis%20-%201.doc!OLE_LINK1" TargetMode="External"/><Relationship Id="rId4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genetakle:Takle%20Files:Personal:Track:Wind%20Analysis%20-%201.doc!OLE_LINK2" TargetMode="External"/><Relationship Id="rId4" Type="http://schemas.openxmlformats.org/officeDocument/2006/relationships/image" Target="../media/image2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genetakle:Takle%20Files:Personal:Track:Wind%20Analysis%20-%201.doc!OLE_LINK3" TargetMode="External"/><Relationship Id="rId4" Type="http://schemas.openxmlformats.org/officeDocument/2006/relationships/image" Target="../media/image2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genetakle:Takle%20Files:Personal:Track:Wind%20Analysis%20-%201.doc!OLE_LINK4" TargetMode="External"/><Relationship Id="rId4" Type="http://schemas.openxmlformats.org/officeDocument/2006/relationships/image" Target="../media/image2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genetakle:Takle%20Files:Personal:Track:Wind%20Analysis%20-%201.doc!OLE_LINK5" TargetMode="External"/><Relationship Id="rId4" Type="http://schemas.openxmlformats.org/officeDocument/2006/relationships/image" Target="../media/image2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gstakle@iastate.edu" TargetMode="External"/><Relationship Id="rId4" Type="http://schemas.openxmlformats.org/officeDocument/2006/relationships/hyperlink" Target="http://www.meteor.iastate.edu/faculty/takle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01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304800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</a:rPr>
              <a:t>Wind Power:  </a:t>
            </a:r>
          </a:p>
          <a:p>
            <a:r>
              <a:rPr lang="en-US" sz="3600" b="1" dirty="0" smtClean="0">
                <a:solidFill>
                  <a:srgbClr val="FFFFFF"/>
                </a:solidFill>
              </a:rPr>
              <a:t>An Attractive Source of Energy for Iowa and the US 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2514600"/>
            <a:ext cx="3886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Eugene S. Takle</a:t>
            </a:r>
          </a:p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Professor, Atmospheric Science </a:t>
            </a:r>
          </a:p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&amp; Agricultural Meteorology</a:t>
            </a:r>
          </a:p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Director</a:t>
            </a:r>
            <a:r>
              <a:rPr lang="en-US" sz="2000" b="1" dirty="0">
                <a:solidFill>
                  <a:schemeClr val="bg1"/>
                </a:solidFill>
              </a:rPr>
              <a:t>, Climate Science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Program</a:t>
            </a:r>
            <a:endParaRPr lang="en-US" sz="2000" b="1" dirty="0">
              <a:solidFill>
                <a:schemeClr val="bg1"/>
              </a:solidFill>
            </a:endParaRPr>
          </a:p>
          <a:p>
            <a:pPr algn="r"/>
            <a:r>
              <a:rPr lang="en-US" sz="2000" b="1" dirty="0">
                <a:solidFill>
                  <a:schemeClr val="bg1"/>
                </a:solidFill>
              </a:rPr>
              <a:t>Iowa State </a:t>
            </a:r>
            <a:r>
              <a:rPr lang="en-US" sz="2000" b="1" dirty="0" smtClean="0">
                <a:solidFill>
                  <a:schemeClr val="bg1"/>
                </a:solidFill>
              </a:rPr>
              <a:t>University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0182" y="5029200"/>
            <a:ext cx="52405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Wind Webinar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East Iowa Community College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20 February 2013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34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ff-shore wind nameplat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838200"/>
            <a:ext cx="5346851" cy="568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51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 offshore capacity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09600"/>
            <a:ext cx="7662489" cy="52577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1841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Musial, W., and B. Ram, 2010:  Large-scale Offshore Wind Power in the United States.  Assessment of Opportunities and Barriers.  NREL/TP-500-40745. 240 pp.  [Available online at http://</a:t>
            </a:r>
            <a:r>
              <a:rPr lang="en-US" sz="1400" dirty="0" err="1" smtClean="0"/>
              <a:t>www.osti.gov</a:t>
            </a:r>
            <a:r>
              <a:rPr lang="en-US" sz="1400" dirty="0" smtClean="0"/>
              <a:t>/bridge]</a:t>
            </a:r>
          </a:p>
        </p:txBody>
      </p:sp>
    </p:spTree>
    <p:extLst>
      <p:ext uri="{BB962C8B-B14F-4D97-AF65-F5344CB8AC3E}">
        <p14:creationId xmlns:p14="http://schemas.microsoft.com/office/powerpoint/2010/main" val="2707860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ss wind resource 90-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45885"/>
            <a:ext cx="7946284" cy="5272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1841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Musial, W., and B. Ram, 2010:  Large-scale Offshore Wind Power in the United States.  Assessment of Opportunities and Barriers.  NREL/TP-500-40745. 240 pp.  [Available online at http://</a:t>
            </a:r>
            <a:r>
              <a:rPr lang="en-US" sz="1400" dirty="0" err="1" smtClean="0"/>
              <a:t>www.osti.gov</a:t>
            </a:r>
            <a:r>
              <a:rPr lang="en-US" sz="1400" dirty="0" smtClean="0"/>
              <a:t>/bridge]</a:t>
            </a:r>
          </a:p>
        </p:txBody>
      </p:sp>
    </p:spTree>
    <p:extLst>
      <p:ext uri="{BB962C8B-B14F-4D97-AF65-F5344CB8AC3E}">
        <p14:creationId xmlns:p14="http://schemas.microsoft.com/office/powerpoint/2010/main" val="2255001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ffshore technoloty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681" y="1154626"/>
            <a:ext cx="6278037" cy="51579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1841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Musial, W., and B. Ram, 2010:  Large-scale Offshore Wind Power in the United States.  Assessment of Opportunities and Barriers.  NREL/TP-500-40745. 240 pp.  [Available online at http://</a:t>
            </a:r>
            <a:r>
              <a:rPr lang="en-US" sz="1400" dirty="0" err="1" smtClean="0"/>
              <a:t>www.osti.gov</a:t>
            </a:r>
            <a:r>
              <a:rPr lang="en-US" sz="1400" dirty="0" smtClean="0"/>
              <a:t>/bridge]</a:t>
            </a:r>
          </a:p>
        </p:txBody>
      </p:sp>
    </p:spTree>
    <p:extLst>
      <p:ext uri="{BB962C8B-B14F-4D97-AF65-F5344CB8AC3E}">
        <p14:creationId xmlns:p14="http://schemas.microsoft.com/office/powerpoint/2010/main" val="264241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ffshore foundation-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38" y="1135383"/>
            <a:ext cx="7535353" cy="53703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1841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Musial, W., and B. Ram, 2010:  Large-scale Offshore Wind Power in the United States.  Assessment of Opportunities and Barriers.  NREL/TP-500-40745. 240 pp.  [Available online at http://</a:t>
            </a:r>
            <a:r>
              <a:rPr lang="en-US" sz="1400" dirty="0" err="1" smtClean="0"/>
              <a:t>www.osti.gov</a:t>
            </a:r>
            <a:r>
              <a:rPr lang="en-US" sz="1400" dirty="0" smtClean="0"/>
              <a:t>/bridge]</a:t>
            </a:r>
          </a:p>
        </p:txBody>
      </p:sp>
    </p:spTree>
    <p:extLst>
      <p:ext uri="{BB962C8B-B14F-4D97-AF65-F5344CB8AC3E}">
        <p14:creationId xmlns:p14="http://schemas.microsoft.com/office/powerpoint/2010/main" val="506039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ffshore foundation-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57" y="1121955"/>
            <a:ext cx="7561479" cy="559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37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ffshore mooring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7" y="1173870"/>
            <a:ext cx="7858771" cy="539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39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67" y="6211669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Source: </a:t>
            </a:r>
            <a:r>
              <a:rPr lang="en-US" i="1" dirty="0" err="1">
                <a:solidFill>
                  <a:srgbClr val="FFFFFF"/>
                </a:solidFill>
              </a:rPr>
              <a:t>UniFly</a:t>
            </a:r>
            <a:r>
              <a:rPr lang="en-US" i="1" dirty="0">
                <a:solidFill>
                  <a:srgbClr val="FFFFFF"/>
                </a:solidFill>
              </a:rPr>
              <a:t> A/S</a:t>
            </a:r>
          </a:p>
          <a:p>
            <a:r>
              <a:rPr lang="en-US" dirty="0">
                <a:solidFill>
                  <a:srgbClr val="FFFFFF"/>
                </a:solidFill>
              </a:rPr>
              <a:t>Horns Rev 1 owned by </a:t>
            </a:r>
            <a:r>
              <a:rPr lang="en-US" dirty="0" err="1">
                <a:solidFill>
                  <a:srgbClr val="FFFFFF"/>
                </a:solidFill>
              </a:rPr>
              <a:t>Vattenfall</a:t>
            </a:r>
            <a:r>
              <a:rPr lang="en-US" dirty="0">
                <a:solidFill>
                  <a:srgbClr val="FFFFFF"/>
                </a:solidFill>
              </a:rPr>
              <a:t>. Photographer Christian </a:t>
            </a:r>
            <a:r>
              <a:rPr lang="en-US" dirty="0" err="1">
                <a:solidFill>
                  <a:srgbClr val="FFFFFF"/>
                </a:solidFill>
              </a:rPr>
              <a:t>Steiness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085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274638"/>
            <a:ext cx="58674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Iowa</a:t>
            </a:r>
            <a:r>
              <a:rPr lang="ja-JP" altLang="en-US" dirty="0"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s Contribution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24200" y="1447800"/>
            <a:ext cx="5486400" cy="41148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4000" dirty="0">
                <a:latin typeface="Tahoma" charset="0"/>
                <a:ea typeface="ＭＳ Ｐゴシック" charset="0"/>
                <a:cs typeface="ＭＳ Ｐゴシック" charset="0"/>
              </a:rPr>
              <a:t>Iowa ranks third </a:t>
            </a:r>
            <a:r>
              <a:rPr lang="en-US" sz="4000" dirty="0" smtClean="0">
                <a:latin typeface="Tahoma" charset="0"/>
                <a:ea typeface="ＭＳ Ｐゴシック" charset="0"/>
                <a:cs typeface="ＭＳ Ｐゴシック" charset="0"/>
              </a:rPr>
              <a:t>behind Texas and California </a:t>
            </a:r>
            <a:r>
              <a:rPr lang="en-US" sz="4000" dirty="0" smtClean="0">
                <a:latin typeface="Tahoma" charset="0"/>
                <a:ea typeface="ＭＳ Ｐゴシック" charset="0"/>
                <a:cs typeface="ＭＳ Ｐゴシック" charset="0"/>
              </a:rPr>
              <a:t>among </a:t>
            </a:r>
            <a:r>
              <a:rPr lang="en-US" sz="4000" dirty="0">
                <a:latin typeface="Tahoma" charset="0"/>
                <a:ea typeface="ＭＳ Ｐゴシック" charset="0"/>
                <a:cs typeface="ＭＳ Ｐゴシック" charset="0"/>
              </a:rPr>
              <a:t>all states in wind generation with </a:t>
            </a:r>
            <a:r>
              <a:rPr lang="en-US" sz="4000" dirty="0" smtClean="0">
                <a:latin typeface="Tahoma" charset="0"/>
                <a:ea typeface="ＭＳ Ｐゴシック" charset="0"/>
                <a:cs typeface="ＭＳ Ｐゴシック" charset="0"/>
              </a:rPr>
              <a:t>5.137 </a:t>
            </a:r>
            <a:r>
              <a:rPr lang="en-US" sz="4000" dirty="0">
                <a:latin typeface="Tahoma" charset="0"/>
                <a:ea typeface="ＭＳ Ｐゴシック" charset="0"/>
                <a:cs typeface="ＭＳ Ｐゴシック" charset="0"/>
              </a:rPr>
              <a:t>GW of operating </a:t>
            </a:r>
            <a:r>
              <a:rPr lang="en-US" sz="4000" dirty="0" smtClean="0">
                <a:latin typeface="Tahoma" charset="0"/>
                <a:ea typeface="ＭＳ Ｐゴシック" charset="0"/>
                <a:cs typeface="ＭＳ Ｐゴシック" charset="0"/>
              </a:rPr>
              <a:t>capacity (~3,000 wind turbines)</a:t>
            </a:r>
            <a:endParaRPr lang="en-US" sz="40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3000"/>
            <a:ext cx="2743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5" descr="story county dec 09 (13)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198" t="19953" r="-89198"/>
          <a:stretch/>
        </p:blipFill>
        <p:spPr>
          <a:xfrm>
            <a:off x="-2667000" y="-8467"/>
            <a:ext cx="8229600" cy="686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00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894550"/>
              </p:ext>
            </p:extLst>
          </p:nvPr>
        </p:nvGraphicFramePr>
        <p:xfrm>
          <a:off x="1371600" y="304800"/>
          <a:ext cx="6248400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Document" r:id="rId3" imgW="5486400" imgH="5486400" progId="Word.Document.12">
                  <p:link updateAutomatic="1"/>
                </p:oleObj>
              </mc:Choice>
              <mc:Fallback>
                <p:oleObj name="Document" r:id="rId3" imgW="5486400" imgH="54864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04800"/>
                        <a:ext cx="6248400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6883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5562600" y="0"/>
            <a:ext cx="3581400" cy="1143000"/>
          </a:xfrm>
        </p:spPr>
        <p:txBody>
          <a:bodyPr/>
          <a:lstStyle/>
          <a:p>
            <a:pPr algn="ctr"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00600" y="1371600"/>
            <a:ext cx="4114800" cy="4953000"/>
          </a:xfrm>
        </p:spPr>
        <p:txBody>
          <a:bodyPr/>
          <a:lstStyle/>
          <a:p>
            <a:pPr eaLnBrk="1" hangingPunct="1">
              <a:buClr>
                <a:srgbClr val="212189"/>
              </a:buClr>
            </a:pP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Why should we care?</a:t>
            </a:r>
          </a:p>
          <a:p>
            <a:pPr eaLnBrk="1" hangingPunct="1">
              <a:buClr>
                <a:srgbClr val="212189"/>
              </a:buClr>
            </a:pP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Emerging importance of wind power</a:t>
            </a:r>
          </a:p>
          <a:p>
            <a:pPr eaLnBrk="1" hangingPunct="1">
              <a:buClr>
                <a:srgbClr val="212189"/>
              </a:buClr>
            </a:pPr>
            <a:r>
              <a:rPr lang="en-US" sz="2800" dirty="0" smtClean="0">
                <a:latin typeface="Tahoma" charset="0"/>
                <a:ea typeface="ＭＳ Ｐゴシック" charset="0"/>
                <a:cs typeface="ＭＳ Ｐゴシック" charset="0"/>
              </a:rPr>
              <a:t>US </a:t>
            </a:r>
            <a:r>
              <a:rPr lang="en-US" sz="2800" dirty="0" smtClean="0">
                <a:latin typeface="Tahoma" charset="0"/>
                <a:ea typeface="ＭＳ Ｐゴシック" charset="0"/>
                <a:cs typeface="ＭＳ Ｐゴシック" charset="0"/>
              </a:rPr>
              <a:t>wind energy resources</a:t>
            </a:r>
          </a:p>
          <a:p>
            <a:pPr eaLnBrk="1" hangingPunct="1">
              <a:buClr>
                <a:srgbClr val="212189"/>
              </a:buClr>
            </a:pPr>
            <a:r>
              <a:rPr lang="en-US" sz="2800" dirty="0" smtClean="0">
                <a:latin typeface="Tahoma" charset="0"/>
                <a:ea typeface="ＭＳ Ｐゴシック" charset="0"/>
                <a:cs typeface="ＭＳ Ｐゴシック" charset="0"/>
              </a:rPr>
              <a:t>Iowa wind energy resources</a:t>
            </a:r>
          </a:p>
          <a:p>
            <a:pPr eaLnBrk="1" hangingPunct="1">
              <a:buClr>
                <a:srgbClr val="212189"/>
              </a:buClr>
            </a:pPr>
            <a:r>
              <a:rPr lang="en-US" sz="2800" dirty="0" smtClean="0">
                <a:latin typeface="Tahoma" charset="0"/>
                <a:ea typeface="ＭＳ Ｐゴシック" charset="0"/>
                <a:cs typeface="ＭＳ Ｐゴシック" charset="0"/>
              </a:rPr>
              <a:t>Wind energy measurements and research</a:t>
            </a:r>
          </a:p>
          <a:p>
            <a:pPr marL="0" indent="0" eaLnBrk="1" hangingPunct="1">
              <a:buClr>
                <a:srgbClr val="212189"/>
              </a:buClr>
              <a:buNone/>
            </a:pPr>
            <a:endParaRPr lang="en-US" sz="20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0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388" name="Picture 2" descr="Windmi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14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85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5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2161157"/>
              </p:ext>
            </p:extLst>
          </p:nvPr>
        </p:nvGraphicFramePr>
        <p:xfrm>
          <a:off x="1676400" y="381000"/>
          <a:ext cx="6172200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Document" r:id="rId3" imgW="5486400" imgH="5486400" progId="Word.Document.12">
                  <p:link updateAutomatic="1"/>
                </p:oleObj>
              </mc:Choice>
              <mc:Fallback>
                <p:oleObj name="Document" r:id="rId3" imgW="5486400" imgH="54864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81000"/>
                        <a:ext cx="6172200" cy="617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0049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9926795"/>
              </p:ext>
            </p:extLst>
          </p:nvPr>
        </p:nvGraphicFramePr>
        <p:xfrm>
          <a:off x="1447800" y="304800"/>
          <a:ext cx="63246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Document" r:id="rId3" imgW="5486400" imgH="5486400" progId="Word.Document.12">
                  <p:link updateAutomatic="1"/>
                </p:oleObj>
              </mc:Choice>
              <mc:Fallback>
                <p:oleObj name="Document" r:id="rId3" imgW="5486400" imgH="54864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04800"/>
                        <a:ext cx="6324600" cy="632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3557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5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8396180"/>
              </p:ext>
            </p:extLst>
          </p:nvPr>
        </p:nvGraphicFramePr>
        <p:xfrm>
          <a:off x="1295400" y="457200"/>
          <a:ext cx="6248400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Document" r:id="rId3" imgW="5486400" imgH="5486400" progId="Word.Document.12">
                  <p:link updateAutomatic="1"/>
                </p:oleObj>
              </mc:Choice>
              <mc:Fallback>
                <p:oleObj name="Document" r:id="rId3" imgW="5486400" imgH="54864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57200"/>
                        <a:ext cx="6248400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8555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6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8653934"/>
              </p:ext>
            </p:extLst>
          </p:nvPr>
        </p:nvGraphicFramePr>
        <p:xfrm>
          <a:off x="1524000" y="228600"/>
          <a:ext cx="6248400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Document" r:id="rId3" imgW="5486400" imgH="5486400" progId="Word.Document.12">
                  <p:link updateAutomatic="1"/>
                </p:oleObj>
              </mc:Choice>
              <mc:Fallback>
                <p:oleObj name="Document" r:id="rId3" imgW="5486400" imgH="54864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8600"/>
                        <a:ext cx="6248400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5927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ibull Ame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421961" cy="4851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1874066" y="3515667"/>
            <a:ext cx="4851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Number of Occurrences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88002" y="6172199"/>
            <a:ext cx="4851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Winspeed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m/s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46776" y="571053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02817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64137" y="571053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49102" y="571053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37172" y="571053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32621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82828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94722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90177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77596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331646" y="571053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68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1258" y="3185983"/>
            <a:ext cx="9143999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F3661"/>
                </a:solidFill>
                <a:latin typeface="+mj-lt"/>
                <a:ea typeface="+mj-ea"/>
                <a:cs typeface="+mj-cs"/>
              </a:rPr>
              <a:t>And these are “typical” </a:t>
            </a:r>
            <a:r>
              <a:rPr lang="en-US" sz="2400" b="1" dirty="0" err="1" smtClean="0">
                <a:solidFill>
                  <a:srgbClr val="0F3661"/>
                </a:solidFill>
                <a:latin typeface="+mj-lt"/>
                <a:ea typeface="+mj-ea"/>
                <a:cs typeface="+mj-cs"/>
              </a:rPr>
              <a:t>midwestern</a:t>
            </a:r>
            <a:r>
              <a:rPr lang="en-US" sz="2400" b="1" dirty="0" smtClean="0">
                <a:solidFill>
                  <a:srgbClr val="0F3661"/>
                </a:solidFill>
                <a:latin typeface="+mj-lt"/>
                <a:ea typeface="+mj-ea"/>
                <a:cs typeface="+mj-cs"/>
              </a:rPr>
              <a:t> conditions!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F366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49275" y="91742"/>
            <a:ext cx="8042276" cy="1336956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Observed wind speed profiles (</a:t>
            </a:r>
            <a:r>
              <a:rPr lang="en-US" sz="2800" dirty="0" err="1" smtClean="0">
                <a:solidFill>
                  <a:srgbClr val="000090"/>
                </a:solidFill>
              </a:rPr>
              <a:t>Windcube</a:t>
            </a:r>
            <a:r>
              <a:rPr lang="en-US" sz="2800" dirty="0" smtClean="0">
                <a:solidFill>
                  <a:srgbClr val="000090"/>
                </a:solidFill>
              </a:rPr>
              <a:t> </a:t>
            </a:r>
            <a:r>
              <a:rPr lang="en-US" sz="2800" dirty="0" err="1" smtClean="0">
                <a:solidFill>
                  <a:srgbClr val="000090"/>
                </a:solidFill>
              </a:rPr>
              <a:t>lidar</a:t>
            </a:r>
            <a:r>
              <a:rPr lang="en-US" sz="2800" dirty="0" smtClean="0">
                <a:solidFill>
                  <a:srgbClr val="000090"/>
                </a:solidFill>
              </a:rPr>
              <a:t>, summer, </a:t>
            </a:r>
            <a:r>
              <a:rPr lang="en-US" sz="2800" dirty="0">
                <a:solidFill>
                  <a:srgbClr val="000090"/>
                </a:solidFill>
              </a:rPr>
              <a:t>M</a:t>
            </a:r>
            <a:r>
              <a:rPr lang="en-US" sz="2800" dirty="0" smtClean="0">
                <a:solidFill>
                  <a:srgbClr val="000090"/>
                </a:solidFill>
              </a:rPr>
              <a:t>idwest US) exhibit more variability than is traditionally considered in CFD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Bp_48Hr_Spd_Contour_30_06_2010--02_07_2010.jpg"/>
          <p:cNvPicPr>
            <a:picLocks noChangeAspect="1"/>
          </p:cNvPicPr>
          <p:nvPr/>
        </p:nvPicPr>
        <p:blipFill>
          <a:blip r:embed="rId2"/>
          <a:srcRect l="3894" t="6750" r="2596"/>
          <a:stretch>
            <a:fillRect/>
          </a:stretch>
        </p:blipFill>
        <p:spPr>
          <a:xfrm>
            <a:off x="134849" y="1648662"/>
            <a:ext cx="9009150" cy="518317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4934598" y="3833313"/>
            <a:ext cx="1129513" cy="2490524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4536" y="4729759"/>
            <a:ext cx="1409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Turbine Wake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7491" y="3511891"/>
            <a:ext cx="997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LLJ Max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~ 12 </a:t>
            </a:r>
            <a:r>
              <a:rPr lang="en-US" dirty="0" err="1" smtClean="0">
                <a:solidFill>
                  <a:srgbClr val="000000"/>
                </a:solidFill>
              </a:rPr>
              <a:t>m/s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42720" y="2037020"/>
            <a:ext cx="997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LLJ Max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~ 16 </a:t>
            </a:r>
            <a:r>
              <a:rPr lang="en-US" dirty="0" err="1" smtClean="0">
                <a:solidFill>
                  <a:srgbClr val="000000"/>
                </a:solidFill>
              </a:rPr>
              <a:t>m/s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88281" y="6396334"/>
            <a:ext cx="3255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Rhodes, </a:t>
            </a:r>
            <a:r>
              <a:rPr lang="en-US" sz="1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Aitken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Lundquist, 2010, 2011</a:t>
            </a:r>
          </a:p>
          <a:p>
            <a:r>
              <a:rPr lang="en-US" sz="1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Julie.Lundquist@colorado.edu</a:t>
            </a:r>
            <a:endParaRPr lang="en-US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4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3429000" y="1524000"/>
            <a:ext cx="5715000" cy="527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2800" i="1" dirty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 sz="2800" i="1" dirty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Given that a 1% error in wind speed estimates for a 100 MW wind generation facility can lead to losses approaching $12,000,000 over the lifetime of that plant, a better understanding of the physical and dynamic processes across the range of scales that create a particular wind climate is needed.</a:t>
            </a:r>
            <a:r>
              <a:rPr lang="ja-JP" altLang="en-US" sz="2800" i="1" dirty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”</a:t>
            </a:r>
            <a:endParaRPr lang="en-US" sz="2800" i="1" dirty="0">
              <a:solidFill>
                <a:srgbClr val="000000"/>
              </a:solidFill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Draft recommendations, DOE Workshop on Research Needs for Wind Resource Characterization, 14-16 Jan 2008, Broomfield, CO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B21524"/>
                </a:solidFill>
                <a:ea typeface="ヒラギノ角ゴ Pro W3" charset="0"/>
                <a:cs typeface="ヒラギノ角ゴ Pro W3" charset="0"/>
              </a:rPr>
              <a:t>Iowa will have </a:t>
            </a:r>
            <a:r>
              <a:rPr lang="en-US" sz="2000" b="1" dirty="0" smtClean="0">
                <a:solidFill>
                  <a:srgbClr val="B21524"/>
                </a:solidFill>
                <a:ea typeface="ヒラギノ角ゴ Pro W3" charset="0"/>
                <a:cs typeface="ヒラギノ角ゴ Pro W3" charset="0"/>
              </a:rPr>
              <a:t>5,317</a:t>
            </a:r>
            <a:r>
              <a:rPr lang="en-US" sz="2000" b="1" dirty="0" smtClean="0">
                <a:solidFill>
                  <a:srgbClr val="B21524"/>
                </a:solidFill>
                <a:ea typeface="ヒラギノ角ゴ Pro W3" charset="0"/>
                <a:cs typeface="ヒラギノ角ゴ Pro W3" charset="0"/>
              </a:rPr>
              <a:t> </a:t>
            </a:r>
            <a:r>
              <a:rPr lang="en-US" sz="2000" b="1" dirty="0">
                <a:solidFill>
                  <a:srgbClr val="B21524"/>
                </a:solidFill>
                <a:ea typeface="ヒラギノ角ゴ Pro W3" charset="0"/>
                <a:cs typeface="ヒラギノ角ゴ Pro W3" charset="0"/>
              </a:rPr>
              <a:t>MW installed by </a:t>
            </a:r>
            <a:r>
              <a:rPr lang="en-US" sz="2000" b="1" dirty="0" smtClean="0">
                <a:solidFill>
                  <a:srgbClr val="B21524"/>
                </a:solidFill>
                <a:ea typeface="ヒラギノ角ゴ Pro W3" charset="0"/>
                <a:cs typeface="ヒラギノ角ゴ Pro W3" charset="0"/>
              </a:rPr>
              <a:t>2012, </a:t>
            </a:r>
            <a:r>
              <a:rPr lang="en-US" sz="2000" b="1" dirty="0">
                <a:solidFill>
                  <a:srgbClr val="B21524"/>
                </a:solidFill>
                <a:ea typeface="ヒラギノ角ゴ Pro W3" charset="0"/>
                <a:cs typeface="ヒラギノ角ゴ Pro W3" charset="0"/>
              </a:rPr>
              <a:t>so a 1% error is </a:t>
            </a:r>
            <a:r>
              <a:rPr lang="en-US" sz="2000" b="1" dirty="0" smtClean="0">
                <a:solidFill>
                  <a:srgbClr val="B21524"/>
                </a:solidFill>
                <a:ea typeface="ヒラギノ角ゴ Pro W3" charset="0"/>
                <a:cs typeface="ヒラギノ角ゴ Pro W3" charset="0"/>
              </a:rPr>
              <a:t>$</a:t>
            </a:r>
            <a:r>
              <a:rPr lang="en-US" sz="2000" b="1" dirty="0" smtClean="0">
                <a:solidFill>
                  <a:srgbClr val="B21524"/>
                </a:solidFill>
                <a:ea typeface="ヒラギノ角ゴ Pro W3" charset="0"/>
                <a:cs typeface="ヒラギノ角ゴ Pro W3" charset="0"/>
              </a:rPr>
              <a:t>212</a:t>
            </a:r>
            <a:r>
              <a:rPr lang="en-US" sz="2000" b="1" dirty="0" smtClean="0">
                <a:solidFill>
                  <a:srgbClr val="B21524"/>
                </a:solidFill>
                <a:ea typeface="ヒラギノ角ゴ Pro W3" charset="0"/>
                <a:cs typeface="ヒラギノ角ゴ Pro W3" charset="0"/>
              </a:rPr>
              <a:t> </a:t>
            </a:r>
            <a:r>
              <a:rPr lang="en-US" sz="2000" b="1" dirty="0">
                <a:solidFill>
                  <a:srgbClr val="B21524"/>
                </a:solidFill>
                <a:ea typeface="ヒラギノ角ゴ Pro W3" charset="0"/>
                <a:cs typeface="ヒラギノ角ゴ Pro W3" charset="0"/>
              </a:rPr>
              <a:t>million over its lifetime.</a:t>
            </a:r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304800" y="304800"/>
            <a:ext cx="85677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>
                <a:solidFill>
                  <a:srgbClr val="212189"/>
                </a:solidFill>
              </a:rPr>
              <a:t>Need Better Estimates of Wind Speed</a:t>
            </a:r>
          </a:p>
          <a:p>
            <a:pPr algn="ctr"/>
            <a:r>
              <a:rPr lang="en-US" sz="3200" b="1" dirty="0">
                <a:solidFill>
                  <a:srgbClr val="212189"/>
                </a:solidFill>
              </a:rPr>
              <a:t> for Forecasting Wind Power</a:t>
            </a:r>
          </a:p>
        </p:txBody>
      </p:sp>
      <p:pic>
        <p:nvPicPr>
          <p:cNvPr id="4" name="Picture 3" descr="Wind&amp;Biofue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5492"/>
            <a:ext cx="3276600" cy="547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65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What Turbine Density Optimizes Wind Power Production and Agricultural Production?</a:t>
            </a:r>
            <a:endParaRPr lang="en-US" sz="3200" b="1" dirty="0">
              <a:solidFill>
                <a:srgbClr val="008000"/>
              </a:solidFill>
            </a:endParaRPr>
          </a:p>
        </p:txBody>
      </p:sp>
      <p:pic>
        <p:nvPicPr>
          <p:cNvPr id="4" name="Content Placeholder 3" descr="6-23-09 x=8 D masts sun blocked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>
          <a:xfrm>
            <a:off x="0" y="1447800"/>
            <a:ext cx="9144640" cy="5410200"/>
          </a:xfrm>
        </p:spPr>
      </p:pic>
    </p:spTree>
    <p:extLst>
      <p:ext uri="{BB962C8B-B14F-4D97-AF65-F5344CB8AC3E}">
        <p14:creationId xmlns:p14="http://schemas.microsoft.com/office/powerpoint/2010/main" val="3486568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Preliminary Observations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4" name="Content Placeholder 3" descr="5-27-09 Russ and Dan measuring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-1" y="1524000"/>
            <a:ext cx="9113851" cy="5334000"/>
          </a:xfrm>
        </p:spPr>
      </p:pic>
    </p:spTree>
    <p:extLst>
      <p:ext uri="{BB962C8B-B14F-4D97-AF65-F5344CB8AC3E}">
        <p14:creationId xmlns:p14="http://schemas.microsoft.com/office/powerpoint/2010/main" val="3433610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1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1186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85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7"/>
          <p:cNvSpPr>
            <a:spLocks noGrp="1" noChangeArrowheads="1"/>
          </p:cNvSpPr>
          <p:nvPr>
            <p:ph type="title"/>
          </p:nvPr>
        </p:nvSpPr>
        <p:spPr>
          <a:xfrm>
            <a:off x="3733800" y="0"/>
            <a:ext cx="5181600" cy="1143000"/>
          </a:xfrm>
        </p:spPr>
        <p:txBody>
          <a:bodyPr/>
          <a:lstStyle/>
          <a:p>
            <a:pPr eaLnBrk="1" hangingPunct="1"/>
            <a:r>
              <a:rPr lang="en-US" b="1" i="0" dirty="0">
                <a:solidFill>
                  <a:srgbClr val="212189"/>
                </a:solidFill>
                <a:latin typeface="Arial" charset="0"/>
                <a:ea typeface="ＭＳ Ｐゴシック" charset="0"/>
                <a:cs typeface="ＭＳ Ｐゴシック" charset="0"/>
              </a:rPr>
              <a:t>Wind Power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733800" y="1600200"/>
            <a:ext cx="5181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212189"/>
              </a:buClr>
            </a:pPr>
            <a:r>
              <a:rPr lang="en-US" sz="2400" dirty="0">
                <a:solidFill>
                  <a:srgbClr val="5A619B"/>
                </a:solidFill>
                <a:latin typeface="Arial" charset="0"/>
                <a:ea typeface="ＭＳ Ｐゴシック" charset="0"/>
                <a:cs typeface="ＭＳ Ｐゴシック" charset="0"/>
              </a:rPr>
              <a:t>Wind is a clean (i.e., carbon-free, pollution-free) source of renewable energy</a:t>
            </a:r>
          </a:p>
          <a:p>
            <a:pPr eaLnBrk="1" hangingPunct="1">
              <a:lnSpc>
                <a:spcPct val="90000"/>
              </a:lnSpc>
              <a:buClr>
                <a:srgbClr val="212189"/>
              </a:buClr>
            </a:pPr>
            <a:r>
              <a:rPr lang="en-US" sz="2400" dirty="0">
                <a:solidFill>
                  <a:srgbClr val="5A619B"/>
                </a:solidFill>
                <a:latin typeface="Arial" charset="0"/>
                <a:ea typeface="ＭＳ Ｐゴシック" charset="0"/>
                <a:cs typeface="ＭＳ Ｐゴシック" charset="0"/>
              </a:rPr>
              <a:t>The US Department of Energy has a </a:t>
            </a:r>
            <a:r>
              <a:rPr lang="en-US" sz="2400" dirty="0" smtClean="0">
                <a:solidFill>
                  <a:srgbClr val="5A619B"/>
                </a:solidFill>
                <a:latin typeface="Arial" charset="0"/>
                <a:ea typeface="ＭＳ Ｐゴシック" charset="0"/>
                <a:cs typeface="ＭＳ Ｐゴシック" charset="0"/>
              </a:rPr>
              <a:t>scenario</a:t>
            </a:r>
            <a:r>
              <a:rPr lang="en-US" sz="2400" dirty="0" smtClean="0">
                <a:solidFill>
                  <a:srgbClr val="5A619B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solidFill>
                  <a:srgbClr val="5A619B"/>
                </a:solidFill>
                <a:latin typeface="Arial" charset="0"/>
                <a:ea typeface="ＭＳ Ｐゴシック" charset="0"/>
                <a:cs typeface="ＭＳ Ｐゴシック" charset="0"/>
              </a:rPr>
              <a:t>of producing 20% of our energy supply from wind by 2030.</a:t>
            </a:r>
          </a:p>
          <a:p>
            <a:pPr eaLnBrk="1" hangingPunct="1">
              <a:lnSpc>
                <a:spcPct val="90000"/>
              </a:lnSpc>
              <a:buClr>
                <a:srgbClr val="212189"/>
              </a:buClr>
            </a:pPr>
            <a:r>
              <a:rPr lang="en-US" sz="2400" dirty="0">
                <a:solidFill>
                  <a:srgbClr val="5A619B"/>
                </a:solidFill>
                <a:latin typeface="Arial" charset="0"/>
                <a:ea typeface="ＭＳ Ｐゴシック" charset="0"/>
                <a:cs typeface="ＭＳ Ｐゴシック" charset="0"/>
              </a:rPr>
              <a:t>This will require </a:t>
            </a:r>
            <a:r>
              <a:rPr lang="en-US" sz="2400" dirty="0">
                <a:solidFill>
                  <a:srgbClr val="5A619B"/>
                </a:solidFill>
                <a:latin typeface="Verdana" charset="0"/>
                <a:ea typeface="ＭＳ Ｐゴシック" charset="0"/>
                <a:cs typeface="ＭＳ Ｐゴシック" charset="0"/>
              </a:rPr>
              <a:t>300 GW by 2030 (</a:t>
            </a:r>
            <a:r>
              <a:rPr lang="en-US" sz="2400" dirty="0">
                <a:solidFill>
                  <a:srgbClr val="5A619B"/>
                </a:solidFill>
                <a:latin typeface="Arial" charset="0"/>
                <a:ea typeface="ＭＳ Ｐゴシック" charset="0"/>
                <a:cs typeface="ＭＳ Ｐゴシック" charset="0"/>
              </a:rPr>
              <a:t>US installed capacity as of Sept </a:t>
            </a:r>
            <a:r>
              <a:rPr lang="en-US" sz="2400" dirty="0" smtClean="0">
                <a:solidFill>
                  <a:srgbClr val="5A619B"/>
                </a:solidFill>
                <a:latin typeface="Arial" charset="0"/>
                <a:ea typeface="ＭＳ Ｐゴシック" charset="0"/>
                <a:cs typeface="ＭＳ Ｐゴシック" charset="0"/>
              </a:rPr>
              <a:t>2012 </a:t>
            </a:r>
            <a:r>
              <a:rPr lang="en-US" sz="2400" dirty="0">
                <a:solidFill>
                  <a:srgbClr val="5A619B"/>
                </a:solidFill>
                <a:latin typeface="Arial" charset="0"/>
                <a:ea typeface="ＭＳ Ｐゴシック" charset="0"/>
                <a:cs typeface="ＭＳ Ｐゴシック" charset="0"/>
              </a:rPr>
              <a:t>was </a:t>
            </a:r>
            <a:r>
              <a:rPr lang="en-US" sz="2400" dirty="0" smtClean="0">
                <a:solidFill>
                  <a:srgbClr val="5A619B"/>
                </a:solidFill>
                <a:latin typeface="Arial" charset="0"/>
                <a:ea typeface="ＭＳ Ｐゴシック" charset="0"/>
                <a:cs typeface="ＭＳ Ｐゴシック" charset="0"/>
              </a:rPr>
              <a:t>60</a:t>
            </a:r>
            <a:r>
              <a:rPr lang="en-US" sz="2400" dirty="0" smtClean="0">
                <a:solidFill>
                  <a:srgbClr val="5A619B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solidFill>
                  <a:srgbClr val="5A619B"/>
                </a:solidFill>
                <a:latin typeface="Arial" charset="0"/>
                <a:ea typeface="ＭＳ Ｐゴシック" charset="0"/>
                <a:cs typeface="ＭＳ Ｐゴシック" charset="0"/>
              </a:rPr>
              <a:t>GW)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Clr>
                <a:srgbClr val="212189"/>
              </a:buClr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Text Box 9"/>
          <p:cNvSpPr txBox="1">
            <a:spLocks noChangeArrowheads="1"/>
          </p:cNvSpPr>
          <p:nvPr/>
        </p:nvSpPr>
        <p:spPr bwMode="auto">
          <a:xfrm>
            <a:off x="4800600" y="58674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B21524"/>
                </a:solidFill>
              </a:rPr>
              <a:t>Wind power,   P ~ </a:t>
            </a:r>
            <a:r>
              <a:rPr lang="en-US" b="1">
                <a:solidFill>
                  <a:srgbClr val="B21524"/>
                </a:solidFill>
                <a:sym typeface="Symbol" charset="0"/>
              </a:rPr>
              <a:t> V</a:t>
            </a:r>
            <a:r>
              <a:rPr lang="en-US" b="1" baseline="30000">
                <a:solidFill>
                  <a:srgbClr val="B21524"/>
                </a:solidFill>
              </a:rPr>
              <a:t>3</a:t>
            </a:r>
            <a:endParaRPr lang="en-US">
              <a:solidFill>
                <a:srgbClr val="B21524"/>
              </a:solidFill>
            </a:endParaRPr>
          </a:p>
        </p:txBody>
      </p:sp>
      <p:pic>
        <p:nvPicPr>
          <p:cNvPr id="20485" name="Picture 4" descr="Windmill -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95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586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381000"/>
            <a:ext cx="5791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Turbine-Crop Interactions: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Overview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1600201"/>
            <a:ext cx="5181600" cy="3352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Do turbines create a </a:t>
            </a:r>
            <a:r>
              <a:rPr lang="en-US" b="1" i="1" dirty="0" smtClean="0">
                <a:solidFill>
                  <a:srgbClr val="3366FF"/>
                </a:solidFill>
              </a:rPr>
              <a:t>measureable</a:t>
            </a:r>
            <a:r>
              <a:rPr lang="en-US" dirty="0" smtClean="0">
                <a:solidFill>
                  <a:srgbClr val="3366FF"/>
                </a:solidFill>
              </a:rPr>
              <a:t> influence on the microclimate over crops?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If so, is this influence create </a:t>
            </a:r>
            <a:r>
              <a:rPr lang="en-US" b="1" i="1" dirty="0" smtClean="0">
                <a:solidFill>
                  <a:srgbClr val="3366FF"/>
                </a:solidFill>
              </a:rPr>
              <a:t>measureable</a:t>
            </a:r>
            <a:r>
              <a:rPr lang="en-US" dirty="0" smtClean="0">
                <a:solidFill>
                  <a:srgbClr val="3366FF"/>
                </a:solidFill>
              </a:rPr>
              <a:t> biophysical changes?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And if this is so, does this influence affect yield?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52800" y="5029200"/>
            <a:ext cx="594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Agricultural shelterbelts have a </a:t>
            </a:r>
            <a:r>
              <a:rPr lang="en-US" sz="2400" b="1" i="1" dirty="0" smtClean="0">
                <a:solidFill>
                  <a:schemeClr val="accent2"/>
                </a:solidFill>
              </a:rPr>
              <a:t>positive effect </a:t>
            </a:r>
            <a:r>
              <a:rPr lang="en-US" sz="2400" b="1" dirty="0" smtClean="0">
                <a:solidFill>
                  <a:schemeClr val="accent2"/>
                </a:solidFill>
              </a:rPr>
              <a:t>on crop growth and yield.  </a:t>
            </a:r>
          </a:p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 Will wind turbines also have a positive effect?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7" name="Picture 6" descr="story county dec 09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528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473911"/>
            <a:ext cx="2895600" cy="35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Photo courtesy of Lisa H </a:t>
            </a:r>
            <a:r>
              <a:rPr lang="en-US" sz="1600" dirty="0" err="1" smtClean="0">
                <a:solidFill>
                  <a:srgbClr val="FFFFFF"/>
                </a:solidFill>
              </a:rPr>
              <a:t>Brasche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24000" y="4800600"/>
            <a:ext cx="7086600" cy="2286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563303"/>
                </a:solidFill>
              </a:rPr>
              <a:t>Conceptual Model of Turbine-crop Interaction via Mean Wind and Turbulence Fields</a:t>
            </a:r>
          </a:p>
        </p:txBody>
      </p:sp>
      <p:sp>
        <p:nvSpPr>
          <p:cNvPr id="12292" name="Content Placeholder 2"/>
          <p:cNvSpPr>
            <a:spLocks noGrp="1"/>
          </p:cNvSpPr>
          <p:nvPr>
            <p:ph idx="1"/>
          </p:nvPr>
        </p:nvSpPr>
        <p:spPr>
          <a:xfrm>
            <a:off x="304800" y="4267200"/>
            <a:ext cx="8534400" cy="6096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>
                <a:solidFill>
                  <a:srgbClr val="FFFF66"/>
                </a:solidFill>
              </a:rPr>
              <a:t> </a:t>
            </a:r>
            <a:r>
              <a:rPr lang="en-US" dirty="0" smtClean="0">
                <a:solidFill>
                  <a:srgbClr val="FFC000"/>
                </a:solidFill>
              </a:rPr>
              <a:t>__</a:t>
            </a:r>
            <a:r>
              <a:rPr lang="en-US" dirty="0" smtClean="0">
                <a:solidFill>
                  <a:srgbClr val="FFFF66"/>
                </a:solidFill>
              </a:rPr>
              <a:t>       </a:t>
            </a:r>
            <a:r>
              <a:rPr lang="en-US" dirty="0" smtClean="0">
                <a:solidFill>
                  <a:srgbClr val="FFC000"/>
                </a:solidFill>
              </a:rPr>
              <a:t>___________________________________</a:t>
            </a:r>
          </a:p>
        </p:txBody>
      </p:sp>
      <p:sp>
        <p:nvSpPr>
          <p:cNvPr id="5" name="Diagonal Stripe 4"/>
          <p:cNvSpPr/>
          <p:nvPr/>
        </p:nvSpPr>
        <p:spPr>
          <a:xfrm rot="17083756">
            <a:off x="639763" y="2732088"/>
            <a:ext cx="381000" cy="457200"/>
          </a:xfrm>
          <a:prstGeom prst="diagStripe">
            <a:avLst>
              <a:gd name="adj" fmla="val 8611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6" name="Diagonal Stripe 5"/>
          <p:cNvSpPr/>
          <p:nvPr/>
        </p:nvSpPr>
        <p:spPr>
          <a:xfrm rot="21222624">
            <a:off x="971550" y="2727325"/>
            <a:ext cx="381000" cy="457200"/>
          </a:xfrm>
          <a:prstGeom prst="diagStripe">
            <a:avLst>
              <a:gd name="adj" fmla="val 8611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7" name="Diagonal Stripe 6"/>
          <p:cNvSpPr/>
          <p:nvPr/>
        </p:nvSpPr>
        <p:spPr>
          <a:xfrm rot="19403397">
            <a:off x="784225" y="3268663"/>
            <a:ext cx="381000" cy="457200"/>
          </a:xfrm>
          <a:prstGeom prst="diagStripe">
            <a:avLst>
              <a:gd name="adj" fmla="val 8611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8" name="Can 7"/>
          <p:cNvSpPr/>
          <p:nvPr/>
        </p:nvSpPr>
        <p:spPr>
          <a:xfrm>
            <a:off x="1066800" y="3276600"/>
            <a:ext cx="228600" cy="175260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Pentagon 8"/>
          <p:cNvSpPr/>
          <p:nvPr/>
        </p:nvSpPr>
        <p:spPr>
          <a:xfrm flipH="1">
            <a:off x="990600" y="3124200"/>
            <a:ext cx="381000" cy="152400"/>
          </a:xfrm>
          <a:prstGeom prst="homePlate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" y="5029200"/>
            <a:ext cx="8153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38200" y="4953000"/>
            <a:ext cx="685800" cy="76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200" y="4800600"/>
            <a:ext cx="381000" cy="2286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Circular Arrow 22"/>
          <p:cNvSpPr/>
          <p:nvPr/>
        </p:nvSpPr>
        <p:spPr>
          <a:xfrm>
            <a:off x="4419600" y="3962400"/>
            <a:ext cx="596900" cy="4445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18461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4" name="Circular Arrow 23"/>
          <p:cNvSpPr/>
          <p:nvPr/>
        </p:nvSpPr>
        <p:spPr>
          <a:xfrm>
            <a:off x="2362200" y="3657600"/>
            <a:ext cx="368300" cy="2921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681319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" name="Circular Arrow 24"/>
          <p:cNvSpPr/>
          <p:nvPr/>
        </p:nvSpPr>
        <p:spPr>
          <a:xfrm>
            <a:off x="3200400" y="3657600"/>
            <a:ext cx="596900" cy="4445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271950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6" name="Circular Arrow 25"/>
          <p:cNvSpPr/>
          <p:nvPr/>
        </p:nvSpPr>
        <p:spPr>
          <a:xfrm>
            <a:off x="2286000" y="2819400"/>
            <a:ext cx="533400" cy="3683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470287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7" name="Circular Arrow 26"/>
          <p:cNvSpPr/>
          <p:nvPr/>
        </p:nvSpPr>
        <p:spPr>
          <a:xfrm rot="10950930">
            <a:off x="5267325" y="3438525"/>
            <a:ext cx="466725" cy="45402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8" name="Circular Arrow 27"/>
          <p:cNvSpPr/>
          <p:nvPr/>
        </p:nvSpPr>
        <p:spPr>
          <a:xfrm>
            <a:off x="1676400" y="3048000"/>
            <a:ext cx="304800" cy="3683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749159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9" name="Circular Arrow 18"/>
          <p:cNvSpPr/>
          <p:nvPr/>
        </p:nvSpPr>
        <p:spPr>
          <a:xfrm>
            <a:off x="3733800" y="2971800"/>
            <a:ext cx="609600" cy="5207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0" name="Circular Arrow 19"/>
          <p:cNvSpPr/>
          <p:nvPr/>
        </p:nvSpPr>
        <p:spPr>
          <a:xfrm>
            <a:off x="4419600" y="1828800"/>
            <a:ext cx="685800" cy="5207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1" name="Circular Arrow 20"/>
          <p:cNvSpPr/>
          <p:nvPr/>
        </p:nvSpPr>
        <p:spPr>
          <a:xfrm>
            <a:off x="5562600" y="2286000"/>
            <a:ext cx="685800" cy="6731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2" name="Circular Arrow 21"/>
          <p:cNvSpPr/>
          <p:nvPr/>
        </p:nvSpPr>
        <p:spPr>
          <a:xfrm rot="5400000">
            <a:off x="3124200" y="2209800"/>
            <a:ext cx="596900" cy="5969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9" name="Circular Arrow 28"/>
          <p:cNvSpPr/>
          <p:nvPr/>
        </p:nvSpPr>
        <p:spPr>
          <a:xfrm flipH="1">
            <a:off x="4724400" y="2743200"/>
            <a:ext cx="469900" cy="5207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120892"/>
              <a:gd name="adj5" fmla="val 125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312" name="TextBox 41"/>
          <p:cNvSpPr txBox="1">
            <a:spLocks noChangeArrowheads="1"/>
          </p:cNvSpPr>
          <p:nvPr/>
        </p:nvSpPr>
        <p:spPr bwMode="auto">
          <a:xfrm>
            <a:off x="6804025" y="1447800"/>
            <a:ext cx="2339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Speed recovery</a:t>
            </a:r>
          </a:p>
        </p:txBody>
      </p:sp>
      <p:sp>
        <p:nvSpPr>
          <p:cNvPr id="34" name="Arc 33"/>
          <p:cNvSpPr/>
          <p:nvPr/>
        </p:nvSpPr>
        <p:spPr bwMode="auto">
          <a:xfrm rot="15961694">
            <a:off x="6607175" y="-3944937"/>
            <a:ext cx="1573213" cy="11964987"/>
          </a:xfrm>
          <a:prstGeom prst="arc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35" name="Arc 34"/>
          <p:cNvSpPr/>
          <p:nvPr/>
        </p:nvSpPr>
        <p:spPr bwMode="auto">
          <a:xfrm rot="16394694" flipH="1">
            <a:off x="6585744" y="-1835943"/>
            <a:ext cx="1622425" cy="11964987"/>
          </a:xfrm>
          <a:prstGeom prst="arc">
            <a:avLst>
              <a:gd name="adj1" fmla="val 16200000"/>
              <a:gd name="adj2" fmla="val 77223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12316" name="TextBox 36"/>
          <p:cNvSpPr txBox="1">
            <a:spLocks noChangeArrowheads="1"/>
          </p:cNvSpPr>
          <p:nvPr/>
        </p:nvSpPr>
        <p:spPr bwMode="auto">
          <a:xfrm>
            <a:off x="8305800" y="3276600"/>
            <a:ext cx="83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CO</a:t>
            </a:r>
            <a:r>
              <a:rPr lang="en-US" baseline="-25000" dirty="0"/>
              <a:t>2</a:t>
            </a:r>
          </a:p>
        </p:txBody>
      </p:sp>
      <p:sp>
        <p:nvSpPr>
          <p:cNvPr id="12318" name="TextBox 38"/>
          <p:cNvSpPr txBox="1">
            <a:spLocks noChangeArrowheads="1"/>
          </p:cNvSpPr>
          <p:nvPr/>
        </p:nvSpPr>
        <p:spPr bwMode="auto">
          <a:xfrm>
            <a:off x="7467600" y="3276600"/>
            <a:ext cx="76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</a:t>
            </a:r>
            <a:endParaRPr lang="en-US" baseline="-25000" dirty="0"/>
          </a:p>
        </p:txBody>
      </p:sp>
      <p:sp>
        <p:nvSpPr>
          <p:cNvPr id="12319" name="Up-Down Arrow 39"/>
          <p:cNvSpPr>
            <a:spLocks noChangeArrowheads="1"/>
          </p:cNvSpPr>
          <p:nvPr/>
        </p:nvSpPr>
        <p:spPr bwMode="auto">
          <a:xfrm>
            <a:off x="6858000" y="3810000"/>
            <a:ext cx="484188" cy="990600"/>
          </a:xfrm>
          <a:prstGeom prst="upDownArrow">
            <a:avLst>
              <a:gd name="adj1" fmla="val 50000"/>
              <a:gd name="adj2" fmla="val 50049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/>
          </a:p>
        </p:txBody>
      </p:sp>
      <p:sp>
        <p:nvSpPr>
          <p:cNvPr id="12320" name="TextBox 40"/>
          <p:cNvSpPr txBox="1">
            <a:spLocks noChangeArrowheads="1"/>
          </p:cNvSpPr>
          <p:nvPr/>
        </p:nvSpPr>
        <p:spPr bwMode="auto">
          <a:xfrm>
            <a:off x="6096000" y="3962400"/>
            <a:ext cx="83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Heat</a:t>
            </a:r>
          </a:p>
        </p:txBody>
      </p:sp>
      <p:sp>
        <p:nvSpPr>
          <p:cNvPr id="12321" name="TextBox 41"/>
          <p:cNvSpPr txBox="1">
            <a:spLocks noChangeArrowheads="1"/>
          </p:cNvSpPr>
          <p:nvPr/>
        </p:nvSpPr>
        <p:spPr bwMode="auto">
          <a:xfrm>
            <a:off x="6781800" y="3276600"/>
            <a:ext cx="6810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day</a:t>
            </a:r>
          </a:p>
        </p:txBody>
      </p:sp>
      <p:sp>
        <p:nvSpPr>
          <p:cNvPr id="12322" name="TextBox 42"/>
          <p:cNvSpPr txBox="1">
            <a:spLocks noChangeArrowheads="1"/>
          </p:cNvSpPr>
          <p:nvPr/>
        </p:nvSpPr>
        <p:spPr bwMode="auto">
          <a:xfrm>
            <a:off x="6629400" y="4648200"/>
            <a:ext cx="852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night</a:t>
            </a:r>
          </a:p>
        </p:txBody>
      </p:sp>
      <p:sp>
        <p:nvSpPr>
          <p:cNvPr id="12323" name="Right Arrow 35"/>
          <p:cNvSpPr>
            <a:spLocks noChangeArrowheads="1"/>
          </p:cNvSpPr>
          <p:nvPr/>
        </p:nvSpPr>
        <p:spPr bwMode="auto">
          <a:xfrm>
            <a:off x="8001000" y="1905000"/>
            <a:ext cx="977900" cy="152400"/>
          </a:xfrm>
          <a:prstGeom prst="rightArrow">
            <a:avLst>
              <a:gd name="adj1" fmla="val 50000"/>
              <a:gd name="adj2" fmla="val 499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/>
          </a:p>
        </p:txBody>
      </p:sp>
      <p:sp>
        <p:nvSpPr>
          <p:cNvPr id="2" name="Left-Right Arrow 1"/>
          <p:cNvSpPr/>
          <p:nvPr/>
        </p:nvSpPr>
        <p:spPr>
          <a:xfrm rot="5400000">
            <a:off x="7290816" y="4062984"/>
            <a:ext cx="990600" cy="484632"/>
          </a:xfrm>
          <a:prstGeom prst="left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en-US" dirty="0"/>
          </a:p>
        </p:txBody>
      </p:sp>
      <p:sp>
        <p:nvSpPr>
          <p:cNvPr id="37" name="Left-Right Arrow 36"/>
          <p:cNvSpPr/>
          <p:nvPr/>
        </p:nvSpPr>
        <p:spPr>
          <a:xfrm rot="5400000">
            <a:off x="8052816" y="4062984"/>
            <a:ext cx="990600" cy="484632"/>
          </a:xfrm>
          <a:prstGeom prst="left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165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54.gi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467" y="6482378"/>
            <a:ext cx="2895600" cy="35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Photo courtesy of Lisa H </a:t>
            </a:r>
            <a:r>
              <a:rPr lang="en-US" sz="1600" dirty="0" err="1" smtClean="0">
                <a:solidFill>
                  <a:srgbClr val="FFFFFF"/>
                </a:solidFill>
              </a:rPr>
              <a:t>Brasche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1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82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58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7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7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K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5029200" y="0"/>
            <a:ext cx="3669030" cy="6552565"/>
          </a:xfrm>
          <a:prstGeom prst="rect">
            <a:avLst/>
          </a:prstGeom>
        </p:spPr>
      </p:pic>
      <p:pic>
        <p:nvPicPr>
          <p:cNvPr id="4" name="Picture 3" descr="IMG_77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86200"/>
            <a:ext cx="3556000" cy="266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304800"/>
            <a:ext cx="3352800" cy="301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Vertically Pointing </a:t>
            </a:r>
            <a:r>
              <a:rPr lang="en-US" sz="2400" b="1" dirty="0" err="1" smtClean="0"/>
              <a:t>Lidar</a:t>
            </a:r>
            <a:endParaRPr lang="en-US" sz="2400" b="1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000" dirty="0" smtClean="0"/>
              <a:t>Vertical profiles of turbulence kinetic energy (TKE)</a:t>
            </a:r>
          </a:p>
          <a:p>
            <a:endParaRPr lang="en-US" dirty="0"/>
          </a:p>
          <a:p>
            <a:endParaRPr lang="en-US" dirty="0" smtClean="0"/>
          </a:p>
          <a:p>
            <a:pPr algn="ctr"/>
            <a:r>
              <a:rPr lang="en-US" dirty="0"/>
              <a:t>16-17 July 2010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733800" y="2286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4.5 D South of B-turbines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33800" y="2362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2.0 D North of B-turbines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33800" y="4648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TKE difference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1371600"/>
            <a:ext cx="127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Rotor Layer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962400" y="1981200"/>
            <a:ext cx="12192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62400" y="1143000"/>
            <a:ext cx="12192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4800" y="3429000"/>
            <a:ext cx="3671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CU/NREL/ISU </a:t>
            </a:r>
            <a:r>
              <a:rPr lang="en-US" dirty="0" err="1" smtClean="0">
                <a:solidFill>
                  <a:srgbClr val="3366FF"/>
                </a:solidFill>
              </a:rPr>
              <a:t>Lidar</a:t>
            </a:r>
            <a:r>
              <a:rPr lang="en-US" dirty="0" smtClean="0">
                <a:solidFill>
                  <a:srgbClr val="3366FF"/>
                </a:solidFill>
              </a:rPr>
              <a:t> deployment team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38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1" y="0"/>
            <a:ext cx="551542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8600" y="762000"/>
            <a:ext cx="297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Measuring Wind Speed, Wind Direction, Temperature, and Turbulence with a Tethered Balloon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5029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"/>
            <a:ext cx="5791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28600" y="762000"/>
            <a:ext cx="297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Measuring Wind Speed, Wind Direction, Temperature, and Turbulence with a Tethered Balloon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07644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cussion3 at ISU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90600"/>
            <a:ext cx="3860800" cy="2514600"/>
          </a:xfrm>
          <a:prstGeom prst="rect">
            <a:avLst/>
          </a:prstGeom>
        </p:spPr>
      </p:pic>
      <p:pic>
        <p:nvPicPr>
          <p:cNvPr id="5" name="Picture 4" descr="DSCN016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0"/>
            <a:ext cx="4301067" cy="28956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71620"/>
            <a:ext cx="3810000" cy="27863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200400" y="152400"/>
            <a:ext cx="1973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CWEX11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4038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REU student short course in field measurements</a:t>
            </a:r>
          </a:p>
          <a:p>
            <a:endParaRPr lang="en-US" b="1" dirty="0" smtClean="0"/>
          </a:p>
          <a:p>
            <a:r>
              <a:rPr lang="en-US" b="1" dirty="0">
                <a:solidFill>
                  <a:srgbClr val="0000FF"/>
                </a:solidFill>
              </a:rPr>
              <a:t>NCAR station records 40 m/s (89 mph)wind  on 11 July</a:t>
            </a:r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REU students measure noise levels in the wind farm</a:t>
            </a:r>
          </a:p>
          <a:p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62400" y="1143000"/>
            <a:ext cx="914400" cy="76200"/>
          </a:xfrm>
          <a:prstGeom prst="straightConnector1">
            <a:avLst/>
          </a:prstGeom>
          <a:ln w="5715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600200" y="3124200"/>
            <a:ext cx="457200" cy="1752600"/>
          </a:xfrm>
          <a:prstGeom prst="straightConnector1">
            <a:avLst/>
          </a:prstGeom>
          <a:ln w="5715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114800" y="2362200"/>
            <a:ext cx="2362200" cy="2133600"/>
          </a:xfrm>
          <a:prstGeom prst="straightConnector1">
            <a:avLst/>
          </a:prstGeom>
          <a:ln w="5715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873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Wind resour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958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Summary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US has a very large wind energy resource potential</a:t>
            </a:r>
          </a:p>
          <a:p>
            <a:r>
              <a:rPr lang="en-US" dirty="0">
                <a:solidFill>
                  <a:srgbClr val="0000FF"/>
                </a:solidFill>
              </a:rPr>
              <a:t>Iowa also has strong energy </a:t>
            </a:r>
            <a:r>
              <a:rPr lang="en-US" dirty="0" smtClean="0">
                <a:solidFill>
                  <a:srgbClr val="0000FF"/>
                </a:solidFill>
              </a:rPr>
              <a:t>resources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Current research is seeking answers to 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How wind farms interact with crops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How to get more energy out of existing wind </a:t>
            </a:r>
            <a:r>
              <a:rPr lang="en-US" dirty="0" smtClean="0">
                <a:solidFill>
                  <a:srgbClr val="0000FF"/>
                </a:solidFill>
              </a:rPr>
              <a:t>farms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ind energy has a good future in Iowa and provides a promising career for new graduates </a:t>
            </a:r>
          </a:p>
        </p:txBody>
      </p:sp>
    </p:spTree>
    <p:extLst>
      <p:ext uri="{BB962C8B-B14F-4D97-AF65-F5344CB8AC3E}">
        <p14:creationId xmlns:p14="http://schemas.microsoft.com/office/powerpoint/2010/main" val="814695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indturbines story county (238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3" b="8923"/>
          <a:stretch>
            <a:fillRect/>
          </a:stretch>
        </p:blipFill>
        <p:spPr>
          <a:xfrm>
            <a:off x="0" y="0"/>
            <a:ext cx="914464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0" y="3048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ACKNOWLEDGMENTS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3733800"/>
            <a:ext cx="8077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Julie Lundquist for slides from presentation at LANL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Dr. Ron </a:t>
            </a:r>
            <a:r>
              <a:rPr lang="en-US" dirty="0" err="1" smtClean="0">
                <a:solidFill>
                  <a:srgbClr val="FFFFFF"/>
                </a:solidFill>
              </a:rPr>
              <a:t>Huhn</a:t>
            </a:r>
            <a:r>
              <a:rPr lang="en-US" dirty="0" smtClean="0">
                <a:solidFill>
                  <a:srgbClr val="FFFFFF"/>
                </a:solidFill>
              </a:rPr>
              <a:t>, property owner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Gene and Todd Flynn, farm operators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Lisa </a:t>
            </a:r>
            <a:r>
              <a:rPr lang="en-US" dirty="0" err="1" smtClean="0">
                <a:solidFill>
                  <a:srgbClr val="FFFFFF"/>
                </a:solidFill>
              </a:rPr>
              <a:t>Brasche</a:t>
            </a:r>
            <a:r>
              <a:rPr lang="en-US" dirty="0" smtClean="0">
                <a:solidFill>
                  <a:srgbClr val="FFFFFF"/>
                </a:solidFill>
              </a:rPr>
              <a:t> for photos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Equipment and personnel supplied by the National Laboratory for Agriculture and</a:t>
            </a:r>
          </a:p>
          <a:p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the Environment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Funding supplied by </a:t>
            </a:r>
          </a:p>
          <a:p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Center for Global and Regional Environmental Research, University of Iowa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	MidAmerican Energy Company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	Ames Laboratory , Department of Energy</a:t>
            </a:r>
          </a:p>
          <a:p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National Science Foundation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8400" y="6507778"/>
            <a:ext cx="2895600" cy="35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Photo courtesy of Lisa H </a:t>
            </a:r>
            <a:r>
              <a:rPr lang="en-US" sz="1600" dirty="0" err="1" smtClean="0">
                <a:solidFill>
                  <a:srgbClr val="FFFFFF"/>
                </a:solidFill>
              </a:rPr>
              <a:t>Brasche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9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25400"/>
            <a:ext cx="5791200" cy="1143000"/>
          </a:xfrm>
        </p:spPr>
        <p:txBody>
          <a:bodyPr/>
          <a:lstStyle/>
          <a:p>
            <a:r>
              <a:rPr lang="en-US" dirty="0" smtClean="0"/>
              <a:t>For More Information</a:t>
            </a:r>
            <a:endParaRPr lang="en-US" dirty="0"/>
          </a:p>
        </p:txBody>
      </p:sp>
      <p:pic>
        <p:nvPicPr>
          <p:cNvPr id="6" name="Content Placeholder 5" descr="story county dec 09 (13)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198" t="19953" r="-89198"/>
          <a:stretch/>
        </p:blipFill>
        <p:spPr>
          <a:xfrm>
            <a:off x="-2667000" y="-8467"/>
            <a:ext cx="8229600" cy="6866467"/>
          </a:xfr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124200" y="2819400"/>
            <a:ext cx="58674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sz="2400" dirty="0" smtClean="0">
                <a:latin typeface="+mj-lt"/>
              </a:rPr>
              <a:t>Eugene S. Takle</a:t>
            </a:r>
          </a:p>
          <a:p>
            <a:pPr algn="ctr">
              <a:lnSpc>
                <a:spcPct val="90000"/>
              </a:lnSpc>
              <a:buFont typeface="Monotype Sorts" pitchFamily="-112" charset="2"/>
              <a:buNone/>
              <a:defRPr/>
            </a:pPr>
            <a:r>
              <a:rPr lang="en-US" sz="2400" dirty="0" smtClean="0">
                <a:solidFill>
                  <a:srgbClr val="708F24"/>
                </a:solidFill>
                <a:latin typeface="+mj-lt"/>
                <a:hlinkClick r:id="rId3"/>
              </a:rPr>
              <a:t>gstakle@iastate.edu</a:t>
            </a:r>
            <a:endParaRPr lang="en-US" sz="2400" dirty="0">
              <a:solidFill>
                <a:srgbClr val="708F24"/>
              </a:solidFill>
              <a:latin typeface="+mj-lt"/>
            </a:endParaRPr>
          </a:p>
          <a:p>
            <a:pPr algn="ctr">
              <a:lnSpc>
                <a:spcPct val="90000"/>
              </a:lnSpc>
              <a:buNone/>
              <a:defRPr/>
            </a:pPr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://www.meteor.iastate.edu/faculty/takle/</a:t>
            </a:r>
            <a:endParaRPr lang="en-US" sz="2000" dirty="0"/>
          </a:p>
          <a:p>
            <a:pPr algn="ctr">
              <a:lnSpc>
                <a:spcPct val="90000"/>
              </a:lnSpc>
              <a:buFont typeface="Monotype Sorts" pitchFamily="-112" charset="2"/>
              <a:buNone/>
              <a:defRPr/>
            </a:pPr>
            <a:r>
              <a:rPr lang="en-US" sz="2400" dirty="0" smtClean="0">
                <a:latin typeface="+mj-lt"/>
              </a:rPr>
              <a:t>515-294-9871</a:t>
            </a:r>
          </a:p>
          <a:p>
            <a:pPr algn="ctr">
              <a:lnSpc>
                <a:spcPct val="90000"/>
              </a:lnSpc>
              <a:buFont typeface="Monotype Sorts" pitchFamily="-112" charset="2"/>
              <a:buNone/>
              <a:defRPr/>
            </a:pPr>
            <a:endParaRPr lang="en-US" sz="2400" dirty="0" smtClean="0">
              <a:latin typeface="+mj-lt"/>
            </a:endParaRPr>
          </a:p>
          <a:p>
            <a:pPr>
              <a:lnSpc>
                <a:spcPct val="90000"/>
              </a:lnSpc>
              <a:buFont typeface="Monotype Sorts" pitchFamily="-112" charset="2"/>
              <a:buNone/>
              <a:defRPr/>
            </a:pPr>
            <a:endParaRPr lang="en-US" sz="2400" dirty="0">
              <a:latin typeface="Arial" pitchFamily="-11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33" y="6507778"/>
            <a:ext cx="2895600" cy="35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Photo courtesy of Lisa H </a:t>
            </a:r>
            <a:r>
              <a:rPr lang="en-US" sz="1600" dirty="0" err="1" smtClean="0">
                <a:solidFill>
                  <a:srgbClr val="FFFFFF"/>
                </a:solidFill>
              </a:rPr>
              <a:t>Brasche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9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stern iowa (6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48400" y="6507778"/>
            <a:ext cx="2895600" cy="35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Photo courtesy of Lisa H </a:t>
            </a:r>
            <a:r>
              <a:rPr lang="en-US" sz="1600" dirty="0" err="1" smtClean="0">
                <a:solidFill>
                  <a:srgbClr val="FFFFFF"/>
                </a:solidFill>
              </a:rPr>
              <a:t>Brasche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2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stern iowa (4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48400" y="6507778"/>
            <a:ext cx="2895600" cy="35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Photo courtesy of Lisa H </a:t>
            </a:r>
            <a:r>
              <a:rPr lang="en-US" sz="1600" dirty="0" err="1" smtClean="0">
                <a:solidFill>
                  <a:srgbClr val="FFFFFF"/>
                </a:solidFill>
              </a:rPr>
              <a:t>Brasche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66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tates Wind Contribu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652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2030 Challe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1295400" y="4800600"/>
            <a:ext cx="2895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191000" y="4800600"/>
            <a:ext cx="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09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Water Savi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397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ind resource - 1.tiff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23109" r="-23109"/>
          <a:stretch>
            <a:fillRect/>
          </a:stretch>
        </p:blipFill>
        <p:spPr>
          <a:xfrm>
            <a:off x="0" y="1220818"/>
            <a:ext cx="10259759" cy="5637182"/>
          </a:xfrm>
        </p:spPr>
      </p:pic>
      <p:sp>
        <p:nvSpPr>
          <p:cNvPr id="3" name="TextBox 2"/>
          <p:cNvSpPr txBox="1"/>
          <p:nvPr/>
        </p:nvSpPr>
        <p:spPr>
          <a:xfrm>
            <a:off x="7277100" y="4819328"/>
            <a:ext cx="10710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High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208016" y="3081866"/>
            <a:ext cx="5051743" cy="3852333"/>
          </a:xfrm>
          <a:prstGeom prst="ellipse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4965700" y="4425696"/>
            <a:ext cx="484632" cy="978408"/>
          </a:xfrm>
          <a:prstGeom prst="up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547100" y="2108200"/>
            <a:ext cx="914400" cy="482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27800" y="6756400"/>
            <a:ext cx="2019300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29017" y="3717810"/>
            <a:ext cx="1736683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Low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77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ffshore resources 90-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5" y="1175490"/>
            <a:ext cx="7503755" cy="5243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1841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Musial, W., and B. Ram, 2010:  Large-scale Offshore Wind Power in the United States.  Assessment of Opportunities and Barriers.  NREL/TP-500-40745. 240 pp.  [Available online at http://</a:t>
            </a:r>
            <a:r>
              <a:rPr lang="en-US" sz="1400" dirty="0" err="1" smtClean="0"/>
              <a:t>www.osti.gov</a:t>
            </a:r>
            <a:r>
              <a:rPr lang="en-US" sz="1400" dirty="0" smtClean="0"/>
              <a:t>/bridge]</a:t>
            </a:r>
          </a:p>
        </p:txBody>
      </p:sp>
    </p:spTree>
    <p:extLst>
      <p:ext uri="{BB962C8B-B14F-4D97-AF65-F5344CB8AC3E}">
        <p14:creationId xmlns:p14="http://schemas.microsoft.com/office/powerpoint/2010/main" val="2507279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5429</TotalTime>
  <Words>995</Words>
  <Application>Microsoft Macintosh PowerPoint</Application>
  <PresentationFormat>On-screen Show (4:3)</PresentationFormat>
  <Paragraphs>134</Paragraphs>
  <Slides>44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Office Theme</vt:lpstr>
      <vt:lpstr>Macintosh HD:Users:genetakle:Takle Files:Personal:Track:Wind Analysis - 1.doc!OLE_LINK1</vt:lpstr>
      <vt:lpstr>Macintosh HD:Users:genetakle:Takle Files:Personal:Track:Wind Analysis - 1.doc!OLE_LINK2</vt:lpstr>
      <vt:lpstr>Macintosh HD:Users:genetakle:Takle Files:Personal:Track:Wind Analysis - 1.doc!OLE_LINK3</vt:lpstr>
      <vt:lpstr>Macintosh HD:Users:genetakle:Takle Files:Personal:Track:Wind Analysis - 1.doc!OLE_LINK4</vt:lpstr>
      <vt:lpstr>Macintosh HD:Users:genetakle:Takle Files:Personal:Track:Wind Analysis - 1.doc!OLE_LINK5</vt:lpstr>
      <vt:lpstr>PowerPoint Presentation</vt:lpstr>
      <vt:lpstr>Outline</vt:lpstr>
      <vt:lpstr>Wind Power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Iowa’s Contribution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Observed wind speed profiles (Windcube lidar, summer, Midwest US) exhibit more variability than is traditionally considered in CFD</vt:lpstr>
      <vt:lpstr>PowerPoint Presentation</vt:lpstr>
      <vt:lpstr>What Turbine Density Optimizes Wind Power Production and Agricultural Production?</vt:lpstr>
      <vt:lpstr>Preliminary Observations</vt:lpstr>
      <vt:lpstr>PowerPoint Presentation</vt:lpstr>
      <vt:lpstr>Turbine-Crop Interactions: Overview</vt:lpstr>
      <vt:lpstr>Conceptual Model of Turbine-crop Interaction via Mean Wind and Turbulence Fields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For More Information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Flux tower measurements within a wind farm</dc:title>
  <dc:creator/>
  <cp:lastModifiedBy>Gene Takle</cp:lastModifiedBy>
  <cp:revision>170</cp:revision>
  <dcterms:created xsi:type="dcterms:W3CDTF">2010-12-16T16:55:17Z</dcterms:created>
  <dcterms:modified xsi:type="dcterms:W3CDTF">2013-02-18T21:50:54Z</dcterms:modified>
</cp:coreProperties>
</file>